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71" r:id="rId3"/>
    <p:sldId id="269" r:id="rId4"/>
    <p:sldId id="273" r:id="rId5"/>
    <p:sldId id="272" r:id="rId6"/>
    <p:sldId id="270" r:id="rId7"/>
    <p:sldId id="265" r:id="rId8"/>
    <p:sldId id="274" r:id="rId9"/>
    <p:sldId id="268" r:id="rId10"/>
  </p:sldIdLst>
  <p:sldSz cx="243713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31F"/>
    <a:srgbClr val="757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3"/>
    <p:restoredTop sz="94674"/>
  </p:normalViewPr>
  <p:slideViewPr>
    <p:cSldViewPr snapToGrid="0" snapToObjects="1">
      <p:cViewPr varScale="1">
        <p:scale>
          <a:sx n="38" d="100"/>
          <a:sy n="38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6413" y="2244726"/>
            <a:ext cx="18278475" cy="4775200"/>
          </a:xfrm>
        </p:spPr>
        <p:txBody>
          <a:bodyPr anchor="b"/>
          <a:lstStyle>
            <a:lvl1pPr algn="ctr">
              <a:defRPr sz="11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6413" y="7204076"/>
            <a:ext cx="18278475" cy="3311524"/>
          </a:xfrm>
        </p:spPr>
        <p:txBody>
          <a:bodyPr/>
          <a:lstStyle>
            <a:lvl1pPr marL="0" indent="0" algn="ctr">
              <a:buNone/>
              <a:defRPr sz="4798"/>
            </a:lvl1pPr>
            <a:lvl2pPr marL="913943" indent="0" algn="ctr">
              <a:buNone/>
              <a:defRPr sz="3998"/>
            </a:lvl2pPr>
            <a:lvl3pPr marL="1827886" indent="0" algn="ctr">
              <a:buNone/>
              <a:defRPr sz="3598"/>
            </a:lvl3pPr>
            <a:lvl4pPr marL="2741828" indent="0" algn="ctr">
              <a:buNone/>
              <a:defRPr sz="3198"/>
            </a:lvl4pPr>
            <a:lvl5pPr marL="3655771" indent="0" algn="ctr">
              <a:buNone/>
              <a:defRPr sz="3198"/>
            </a:lvl5pPr>
            <a:lvl6pPr marL="4569714" indent="0" algn="ctr">
              <a:buNone/>
              <a:defRPr sz="3198"/>
            </a:lvl6pPr>
            <a:lvl7pPr marL="5483657" indent="0" algn="ctr">
              <a:buNone/>
              <a:defRPr sz="3198"/>
            </a:lvl7pPr>
            <a:lvl8pPr marL="6397600" indent="0" algn="ctr">
              <a:buNone/>
              <a:defRPr sz="3198"/>
            </a:lvl8pPr>
            <a:lvl9pPr marL="7311542" indent="0" algn="ctr">
              <a:buNone/>
              <a:defRPr sz="319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5BE9-714A-A44C-ACBA-96D7A0C213CC}" type="datetimeFigureOut">
              <a:rPr lang="es-EC" smtClean="0"/>
              <a:t>6/11/2020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B464-911D-804D-B027-9D6F831A76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51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5BE9-714A-A44C-ACBA-96D7A0C213CC}" type="datetimeFigureOut">
              <a:rPr lang="es-EC" smtClean="0"/>
              <a:t>6/11/2020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B464-911D-804D-B027-9D6F831A76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118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0711" y="730250"/>
            <a:ext cx="5255062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527" y="730250"/>
            <a:ext cx="15460543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5BE9-714A-A44C-ACBA-96D7A0C213CC}" type="datetimeFigureOut">
              <a:rPr lang="es-EC" smtClean="0"/>
              <a:t>6/11/2020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B464-911D-804D-B027-9D6F831A76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641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5BE9-714A-A44C-ACBA-96D7A0C213CC}" type="datetimeFigureOut">
              <a:rPr lang="es-EC" smtClean="0"/>
              <a:t>6/11/2020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B464-911D-804D-B027-9D6F831A76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826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834" y="3419477"/>
            <a:ext cx="21020246" cy="5705474"/>
          </a:xfrm>
        </p:spPr>
        <p:txBody>
          <a:bodyPr anchor="b"/>
          <a:lstStyle>
            <a:lvl1pPr>
              <a:defRPr sz="11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834" y="9178927"/>
            <a:ext cx="21020246" cy="3000374"/>
          </a:xfrm>
        </p:spPr>
        <p:txBody>
          <a:bodyPr/>
          <a:lstStyle>
            <a:lvl1pPr marL="0" indent="0">
              <a:buNone/>
              <a:defRPr sz="4798">
                <a:solidFill>
                  <a:schemeClr val="tx1">
                    <a:tint val="75000"/>
                  </a:schemeClr>
                </a:solidFill>
              </a:defRPr>
            </a:lvl1pPr>
            <a:lvl2pPr marL="913943" indent="0">
              <a:buNone/>
              <a:defRPr sz="3998">
                <a:solidFill>
                  <a:schemeClr val="tx1">
                    <a:tint val="75000"/>
                  </a:schemeClr>
                </a:solidFill>
              </a:defRPr>
            </a:lvl2pPr>
            <a:lvl3pPr marL="1827886" indent="0">
              <a:buNone/>
              <a:defRPr sz="3598">
                <a:solidFill>
                  <a:schemeClr val="tx1">
                    <a:tint val="75000"/>
                  </a:schemeClr>
                </a:solidFill>
              </a:defRPr>
            </a:lvl3pPr>
            <a:lvl4pPr marL="2741828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4pPr>
            <a:lvl5pPr marL="3655771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5pPr>
            <a:lvl6pPr marL="4569714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6pPr>
            <a:lvl7pPr marL="5483657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7pPr>
            <a:lvl8pPr marL="6397600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8pPr>
            <a:lvl9pPr marL="7311542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5BE9-714A-A44C-ACBA-96D7A0C213CC}" type="datetimeFigureOut">
              <a:rPr lang="es-EC" smtClean="0"/>
              <a:t>6/11/2020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B464-911D-804D-B027-9D6F831A76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653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527" y="3651250"/>
            <a:ext cx="10357803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37970" y="3651250"/>
            <a:ext cx="10357803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5BE9-714A-A44C-ACBA-96D7A0C213CC}" type="datetimeFigureOut">
              <a:rPr lang="es-EC" smtClean="0"/>
              <a:t>6/11/2020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B464-911D-804D-B027-9D6F831A76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729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01" y="730251"/>
            <a:ext cx="21020246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702" y="3362326"/>
            <a:ext cx="10310201" cy="1647824"/>
          </a:xfrm>
        </p:spPr>
        <p:txBody>
          <a:bodyPr anchor="b"/>
          <a:lstStyle>
            <a:lvl1pPr marL="0" indent="0">
              <a:buNone/>
              <a:defRPr sz="4798" b="1"/>
            </a:lvl1pPr>
            <a:lvl2pPr marL="913943" indent="0">
              <a:buNone/>
              <a:defRPr sz="3998" b="1"/>
            </a:lvl2pPr>
            <a:lvl3pPr marL="1827886" indent="0">
              <a:buNone/>
              <a:defRPr sz="3598" b="1"/>
            </a:lvl3pPr>
            <a:lvl4pPr marL="2741828" indent="0">
              <a:buNone/>
              <a:defRPr sz="3198" b="1"/>
            </a:lvl4pPr>
            <a:lvl5pPr marL="3655771" indent="0">
              <a:buNone/>
              <a:defRPr sz="3198" b="1"/>
            </a:lvl5pPr>
            <a:lvl6pPr marL="4569714" indent="0">
              <a:buNone/>
              <a:defRPr sz="3198" b="1"/>
            </a:lvl6pPr>
            <a:lvl7pPr marL="5483657" indent="0">
              <a:buNone/>
              <a:defRPr sz="3198" b="1"/>
            </a:lvl7pPr>
            <a:lvl8pPr marL="6397600" indent="0">
              <a:buNone/>
              <a:defRPr sz="3198" b="1"/>
            </a:lvl8pPr>
            <a:lvl9pPr marL="7311542" indent="0">
              <a:buNone/>
              <a:defRPr sz="31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8702" y="5010150"/>
            <a:ext cx="10310201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37971" y="3362326"/>
            <a:ext cx="10360977" cy="1647824"/>
          </a:xfrm>
        </p:spPr>
        <p:txBody>
          <a:bodyPr anchor="b"/>
          <a:lstStyle>
            <a:lvl1pPr marL="0" indent="0">
              <a:buNone/>
              <a:defRPr sz="4798" b="1"/>
            </a:lvl1pPr>
            <a:lvl2pPr marL="913943" indent="0">
              <a:buNone/>
              <a:defRPr sz="3998" b="1"/>
            </a:lvl2pPr>
            <a:lvl3pPr marL="1827886" indent="0">
              <a:buNone/>
              <a:defRPr sz="3598" b="1"/>
            </a:lvl3pPr>
            <a:lvl4pPr marL="2741828" indent="0">
              <a:buNone/>
              <a:defRPr sz="3198" b="1"/>
            </a:lvl4pPr>
            <a:lvl5pPr marL="3655771" indent="0">
              <a:buNone/>
              <a:defRPr sz="3198" b="1"/>
            </a:lvl5pPr>
            <a:lvl6pPr marL="4569714" indent="0">
              <a:buNone/>
              <a:defRPr sz="3198" b="1"/>
            </a:lvl6pPr>
            <a:lvl7pPr marL="5483657" indent="0">
              <a:buNone/>
              <a:defRPr sz="3198" b="1"/>
            </a:lvl7pPr>
            <a:lvl8pPr marL="6397600" indent="0">
              <a:buNone/>
              <a:defRPr sz="3198" b="1"/>
            </a:lvl8pPr>
            <a:lvl9pPr marL="7311542" indent="0">
              <a:buNone/>
              <a:defRPr sz="31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37971" y="5010150"/>
            <a:ext cx="1036097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5BE9-714A-A44C-ACBA-96D7A0C213CC}" type="datetimeFigureOut">
              <a:rPr lang="es-EC" smtClean="0"/>
              <a:t>6/11/2020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B464-911D-804D-B027-9D6F831A76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866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5BE9-714A-A44C-ACBA-96D7A0C213CC}" type="datetimeFigureOut">
              <a:rPr lang="es-EC" smtClean="0"/>
              <a:t>6/11/2020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B464-911D-804D-B027-9D6F831A76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64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5BE9-714A-A44C-ACBA-96D7A0C213CC}" type="datetimeFigureOut">
              <a:rPr lang="es-EC" smtClean="0"/>
              <a:t>6/11/2020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B464-911D-804D-B027-9D6F831A76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437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02" y="914400"/>
            <a:ext cx="7860378" cy="3200400"/>
          </a:xfrm>
        </p:spPr>
        <p:txBody>
          <a:bodyPr anchor="b"/>
          <a:lstStyle>
            <a:lvl1pPr>
              <a:defRPr sz="63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0977" y="1974851"/>
            <a:ext cx="12337971" cy="9747250"/>
          </a:xfrm>
        </p:spPr>
        <p:txBody>
          <a:bodyPr/>
          <a:lstStyle>
            <a:lvl1pPr>
              <a:defRPr sz="6397"/>
            </a:lvl1pPr>
            <a:lvl2pPr>
              <a:defRPr sz="5597"/>
            </a:lvl2pPr>
            <a:lvl3pPr>
              <a:defRPr sz="4798"/>
            </a:lvl3pPr>
            <a:lvl4pPr>
              <a:defRPr sz="3998"/>
            </a:lvl4pPr>
            <a:lvl5pPr>
              <a:defRPr sz="3998"/>
            </a:lvl5pPr>
            <a:lvl6pPr>
              <a:defRPr sz="3998"/>
            </a:lvl6pPr>
            <a:lvl7pPr>
              <a:defRPr sz="3998"/>
            </a:lvl7pPr>
            <a:lvl8pPr>
              <a:defRPr sz="3998"/>
            </a:lvl8pPr>
            <a:lvl9pPr>
              <a:defRPr sz="39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702" y="4114800"/>
            <a:ext cx="7860378" cy="7623176"/>
          </a:xfrm>
        </p:spPr>
        <p:txBody>
          <a:bodyPr/>
          <a:lstStyle>
            <a:lvl1pPr marL="0" indent="0">
              <a:buNone/>
              <a:defRPr sz="3198"/>
            </a:lvl1pPr>
            <a:lvl2pPr marL="913943" indent="0">
              <a:buNone/>
              <a:defRPr sz="2799"/>
            </a:lvl2pPr>
            <a:lvl3pPr marL="1827886" indent="0">
              <a:buNone/>
              <a:defRPr sz="2399"/>
            </a:lvl3pPr>
            <a:lvl4pPr marL="2741828" indent="0">
              <a:buNone/>
              <a:defRPr sz="1999"/>
            </a:lvl4pPr>
            <a:lvl5pPr marL="3655771" indent="0">
              <a:buNone/>
              <a:defRPr sz="1999"/>
            </a:lvl5pPr>
            <a:lvl6pPr marL="4569714" indent="0">
              <a:buNone/>
              <a:defRPr sz="1999"/>
            </a:lvl6pPr>
            <a:lvl7pPr marL="5483657" indent="0">
              <a:buNone/>
              <a:defRPr sz="1999"/>
            </a:lvl7pPr>
            <a:lvl8pPr marL="6397600" indent="0">
              <a:buNone/>
              <a:defRPr sz="1999"/>
            </a:lvl8pPr>
            <a:lvl9pPr marL="7311542" indent="0">
              <a:buNone/>
              <a:defRPr sz="1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5BE9-714A-A44C-ACBA-96D7A0C213CC}" type="datetimeFigureOut">
              <a:rPr lang="es-EC" smtClean="0"/>
              <a:t>6/11/2020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B464-911D-804D-B027-9D6F831A76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276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02" y="914400"/>
            <a:ext cx="7860378" cy="3200400"/>
          </a:xfrm>
        </p:spPr>
        <p:txBody>
          <a:bodyPr anchor="b"/>
          <a:lstStyle>
            <a:lvl1pPr>
              <a:defRPr sz="63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0977" y="1974851"/>
            <a:ext cx="12337971" cy="9747250"/>
          </a:xfrm>
        </p:spPr>
        <p:txBody>
          <a:bodyPr anchor="t"/>
          <a:lstStyle>
            <a:lvl1pPr marL="0" indent="0">
              <a:buNone/>
              <a:defRPr sz="6397"/>
            </a:lvl1pPr>
            <a:lvl2pPr marL="913943" indent="0">
              <a:buNone/>
              <a:defRPr sz="5597"/>
            </a:lvl2pPr>
            <a:lvl3pPr marL="1827886" indent="0">
              <a:buNone/>
              <a:defRPr sz="4798"/>
            </a:lvl3pPr>
            <a:lvl4pPr marL="2741828" indent="0">
              <a:buNone/>
              <a:defRPr sz="3998"/>
            </a:lvl4pPr>
            <a:lvl5pPr marL="3655771" indent="0">
              <a:buNone/>
              <a:defRPr sz="3998"/>
            </a:lvl5pPr>
            <a:lvl6pPr marL="4569714" indent="0">
              <a:buNone/>
              <a:defRPr sz="3998"/>
            </a:lvl6pPr>
            <a:lvl7pPr marL="5483657" indent="0">
              <a:buNone/>
              <a:defRPr sz="3998"/>
            </a:lvl7pPr>
            <a:lvl8pPr marL="6397600" indent="0">
              <a:buNone/>
              <a:defRPr sz="3998"/>
            </a:lvl8pPr>
            <a:lvl9pPr marL="7311542" indent="0">
              <a:buNone/>
              <a:defRPr sz="399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702" y="4114800"/>
            <a:ext cx="7860378" cy="7623176"/>
          </a:xfrm>
        </p:spPr>
        <p:txBody>
          <a:bodyPr/>
          <a:lstStyle>
            <a:lvl1pPr marL="0" indent="0">
              <a:buNone/>
              <a:defRPr sz="3198"/>
            </a:lvl1pPr>
            <a:lvl2pPr marL="913943" indent="0">
              <a:buNone/>
              <a:defRPr sz="2799"/>
            </a:lvl2pPr>
            <a:lvl3pPr marL="1827886" indent="0">
              <a:buNone/>
              <a:defRPr sz="2399"/>
            </a:lvl3pPr>
            <a:lvl4pPr marL="2741828" indent="0">
              <a:buNone/>
              <a:defRPr sz="1999"/>
            </a:lvl4pPr>
            <a:lvl5pPr marL="3655771" indent="0">
              <a:buNone/>
              <a:defRPr sz="1999"/>
            </a:lvl5pPr>
            <a:lvl6pPr marL="4569714" indent="0">
              <a:buNone/>
              <a:defRPr sz="1999"/>
            </a:lvl6pPr>
            <a:lvl7pPr marL="5483657" indent="0">
              <a:buNone/>
              <a:defRPr sz="1999"/>
            </a:lvl7pPr>
            <a:lvl8pPr marL="6397600" indent="0">
              <a:buNone/>
              <a:defRPr sz="1999"/>
            </a:lvl8pPr>
            <a:lvl9pPr marL="7311542" indent="0">
              <a:buNone/>
              <a:defRPr sz="1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5BE9-714A-A44C-ACBA-96D7A0C213CC}" type="datetimeFigureOut">
              <a:rPr lang="es-EC" smtClean="0"/>
              <a:t>6/11/2020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B464-911D-804D-B027-9D6F831A76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682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527" y="730251"/>
            <a:ext cx="21020246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527" y="3651250"/>
            <a:ext cx="21020246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527" y="12712701"/>
            <a:ext cx="54835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35BE9-714A-A44C-ACBA-96D7A0C213CC}" type="datetimeFigureOut">
              <a:rPr lang="es-EC" smtClean="0"/>
              <a:t>6/11/2020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2993" y="12712701"/>
            <a:ext cx="82253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2230" y="12712701"/>
            <a:ext cx="54835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B464-911D-804D-B027-9D6F831A76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356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7886" rtl="0" eaLnBrk="1" latinLnBrk="0" hangingPunct="1">
        <a:lnSpc>
          <a:spcPct val="90000"/>
        </a:lnSpc>
        <a:spcBef>
          <a:spcPct val="0"/>
        </a:spcBef>
        <a:buNone/>
        <a:defRPr sz="8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71" indent="-456971" algn="l" defTabSz="1827886" rtl="0" eaLnBrk="1" latinLnBrk="0" hangingPunct="1">
        <a:lnSpc>
          <a:spcPct val="90000"/>
        </a:lnSpc>
        <a:spcBef>
          <a:spcPts val="1999"/>
        </a:spcBef>
        <a:buFont typeface="Arial" panose="020B0604020202020204" pitchFamily="34" charset="0"/>
        <a:buChar char="•"/>
        <a:defRPr sz="5597" kern="1200">
          <a:solidFill>
            <a:schemeClr val="tx1"/>
          </a:solidFill>
          <a:latin typeface="+mn-lt"/>
          <a:ea typeface="+mn-ea"/>
          <a:cs typeface="+mn-cs"/>
        </a:defRPr>
      </a:lvl1pPr>
      <a:lvl2pPr marL="1370914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4798" kern="1200">
          <a:solidFill>
            <a:schemeClr val="tx1"/>
          </a:solidFill>
          <a:latin typeface="+mn-lt"/>
          <a:ea typeface="+mn-ea"/>
          <a:cs typeface="+mn-cs"/>
        </a:defRPr>
      </a:lvl2pPr>
      <a:lvl3pPr marL="2284857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3pPr>
      <a:lvl4pPr marL="3198800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4112743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5026685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940628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854571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768514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1pPr>
      <a:lvl2pPr marL="913943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2pPr>
      <a:lvl3pPr marL="1827886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3pPr>
      <a:lvl4pPr marL="2741828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3655771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4569714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483657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397600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311542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0FC5B6-6F5A-914C-9776-88E1E2168E75}"/>
              </a:ext>
            </a:extLst>
          </p:cNvPr>
          <p:cNvSpPr txBox="1"/>
          <p:nvPr/>
        </p:nvSpPr>
        <p:spPr>
          <a:xfrm>
            <a:off x="1086075" y="4657398"/>
            <a:ext cx="9795285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7000" b="1" dirty="0">
                <a:solidFill>
                  <a:srgbClr val="FAA31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Los retos del desarrollo profesional docente</a:t>
            </a:r>
          </a:p>
        </p:txBody>
      </p:sp>
    </p:spTree>
    <p:extLst>
      <p:ext uri="{BB962C8B-B14F-4D97-AF65-F5344CB8AC3E}">
        <p14:creationId xmlns:p14="http://schemas.microsoft.com/office/powerpoint/2010/main" val="302285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B8CEB-DBB5-4444-8E19-56B2029D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rgbClr val="75777A"/>
                </a:solidFill>
                <a:ea typeface="+mn-ea"/>
                <a:cs typeface="Arial" panose="020B0604020202020204" pitchFamily="34" charset="0"/>
              </a:rPr>
              <a:t>IDEAS CLAVES:</a:t>
            </a:r>
            <a:endParaRPr lang="es-EC" sz="4000" b="1" dirty="0">
              <a:solidFill>
                <a:srgbClr val="75777A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412FB9B-B100-4AFB-94AC-9281306FDDC0}"/>
              </a:ext>
            </a:extLst>
          </p:cNvPr>
          <p:cNvSpPr txBox="1"/>
          <p:nvPr/>
        </p:nvSpPr>
        <p:spPr>
          <a:xfrm>
            <a:off x="1675526" y="3381377"/>
            <a:ext cx="19254074" cy="184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s-EC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política de Formación y Desarrollo Profesional Docente </a:t>
            </a:r>
            <a:r>
              <a:rPr lang="id-ID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................................................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..</a:t>
            </a:r>
            <a:r>
              <a:rPr lang="id-ID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     </a:t>
            </a:r>
            <a:r>
              <a:rPr lang="es-E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4</a:t>
            </a:r>
            <a:endParaRPr lang="id-ID" sz="32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Los retos de la Formación y el Desarrollo Profesional en el sistema educativo </a:t>
            </a:r>
            <a:r>
              <a:rPr lang="id-ID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................................................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..</a:t>
            </a:r>
            <a:r>
              <a:rPr lang="id-ID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     </a:t>
            </a:r>
            <a:r>
              <a:rPr lang="es-E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7</a:t>
            </a:r>
            <a:endParaRPr lang="en-US" sz="32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498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4342D1F-E94A-BC45-A42B-C4A9DC099145}"/>
              </a:ext>
            </a:extLst>
          </p:cNvPr>
          <p:cNvSpPr txBox="1"/>
          <p:nvPr/>
        </p:nvSpPr>
        <p:spPr>
          <a:xfrm>
            <a:off x="3264648" y="7357676"/>
            <a:ext cx="17842005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7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 política de Formación y Desarrollo Profesional Docente </a:t>
            </a:r>
          </a:p>
        </p:txBody>
      </p:sp>
    </p:spTree>
    <p:extLst>
      <p:ext uri="{BB962C8B-B14F-4D97-AF65-F5344CB8AC3E}">
        <p14:creationId xmlns:p14="http://schemas.microsoft.com/office/powerpoint/2010/main" val="389515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5967">
            <a:extLst>
              <a:ext uri="{FF2B5EF4-FFF2-40B4-BE49-F238E27FC236}">
                <a16:creationId xmlns:a16="http://schemas.microsoft.com/office/drawing/2014/main" id="{9D2A2543-AFA7-441F-A94D-0E4B822FFCE8}"/>
              </a:ext>
            </a:extLst>
          </p:cNvPr>
          <p:cNvSpPr/>
          <p:nvPr/>
        </p:nvSpPr>
        <p:spPr>
          <a:xfrm>
            <a:off x="4779954" y="6776376"/>
            <a:ext cx="7376075" cy="1"/>
          </a:xfrm>
          <a:prstGeom prst="line">
            <a:avLst/>
          </a:prstGeom>
          <a:ln w="19050">
            <a:solidFill>
              <a:srgbClr val="BFBFBF"/>
            </a:solidFill>
            <a:prstDash val="sysDash"/>
            <a:bevel/>
          </a:ln>
        </p:spPr>
        <p:txBody>
          <a:bodyPr lIns="0" tIns="0" rIns="0" bIns="0"/>
          <a:lstStyle/>
          <a:p>
            <a:pPr defTabSz="342900"/>
            <a:endParaRPr sz="1400" dirty="0">
              <a:latin typeface="+mj-lt"/>
              <a:ea typeface="Helvetica"/>
              <a:cs typeface="Helvetica"/>
            </a:endParaRPr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id="{55E7A758-6213-40E3-91AC-EECF4CFF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123" y="843278"/>
            <a:ext cx="21020246" cy="1008608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chemeClr val="bg1">
                    <a:lumMod val="50000"/>
                  </a:schemeClr>
                </a:solidFill>
              </a:rPr>
              <a:t>Visión Estratégica de Formación y Desarrollo Profesional Docente</a:t>
            </a:r>
            <a:endParaRPr lang="es-EC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1069DCAC-C909-4D33-AC3B-D793D817A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2" y="1104535"/>
            <a:ext cx="1008607" cy="1008607"/>
          </a:xfrm>
          <a:prstGeom prst="rect">
            <a:avLst/>
          </a:prstGeom>
        </p:spPr>
      </p:pic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F8CCD249-C853-4CA3-A6FD-72B2522DD973}"/>
              </a:ext>
            </a:extLst>
          </p:cNvPr>
          <p:cNvCxnSpPr/>
          <p:nvPr/>
        </p:nvCxnSpPr>
        <p:spPr>
          <a:xfrm>
            <a:off x="1918123" y="1833225"/>
            <a:ext cx="16272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7" name="Shape 5990">
            <a:extLst>
              <a:ext uri="{FF2B5EF4-FFF2-40B4-BE49-F238E27FC236}">
                <a16:creationId xmlns:a16="http://schemas.microsoft.com/office/drawing/2014/main" id="{227C7BF2-6379-4CF8-8764-11DBF7BBE0DC}"/>
              </a:ext>
            </a:extLst>
          </p:cNvPr>
          <p:cNvSpPr/>
          <p:nvPr/>
        </p:nvSpPr>
        <p:spPr>
          <a:xfrm>
            <a:off x="11904430" y="6511725"/>
            <a:ext cx="445994" cy="529302"/>
          </a:xfrm>
          <a:prstGeom prst="diamond">
            <a:avLst/>
          </a:prstGeom>
          <a:solidFill>
            <a:srgbClr val="F39C12"/>
          </a:solidFill>
          <a:ln w="12700">
            <a:miter lim="400000"/>
          </a:ln>
        </p:spPr>
        <p:txBody>
          <a:bodyPr lIns="34289" r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8" name="Shape 5988">
            <a:extLst>
              <a:ext uri="{FF2B5EF4-FFF2-40B4-BE49-F238E27FC236}">
                <a16:creationId xmlns:a16="http://schemas.microsoft.com/office/drawing/2014/main" id="{18C35C58-7296-4E59-A3C6-439C8F38DFAE}"/>
              </a:ext>
            </a:extLst>
          </p:cNvPr>
          <p:cNvSpPr/>
          <p:nvPr/>
        </p:nvSpPr>
        <p:spPr>
          <a:xfrm>
            <a:off x="4585556" y="6511725"/>
            <a:ext cx="445994" cy="529302"/>
          </a:xfrm>
          <a:prstGeom prst="diamond">
            <a:avLst/>
          </a:prstGeom>
          <a:solidFill>
            <a:srgbClr val="4B2C50"/>
          </a:solidFill>
          <a:ln w="12700">
            <a:miter lim="400000"/>
          </a:ln>
        </p:spPr>
        <p:txBody>
          <a:bodyPr lIns="34289" r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9" name="Shape 5989">
            <a:extLst>
              <a:ext uri="{FF2B5EF4-FFF2-40B4-BE49-F238E27FC236}">
                <a16:creationId xmlns:a16="http://schemas.microsoft.com/office/drawing/2014/main" id="{D775209A-0CAD-42A8-9C9C-B38F95FC99B8}"/>
              </a:ext>
            </a:extLst>
          </p:cNvPr>
          <p:cNvSpPr/>
          <p:nvPr/>
        </p:nvSpPr>
        <p:spPr>
          <a:xfrm>
            <a:off x="8244995" y="6511725"/>
            <a:ext cx="445994" cy="529302"/>
          </a:xfrm>
          <a:prstGeom prst="diamond">
            <a:avLst/>
          </a:prstGeom>
          <a:solidFill>
            <a:srgbClr val="C0392B"/>
          </a:solidFill>
          <a:ln w="12700">
            <a:miter lim="400000"/>
          </a:ln>
        </p:spPr>
        <p:txBody>
          <a:bodyPr lIns="34289" r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1" name="Shape 5993">
            <a:extLst>
              <a:ext uri="{FF2B5EF4-FFF2-40B4-BE49-F238E27FC236}">
                <a16:creationId xmlns:a16="http://schemas.microsoft.com/office/drawing/2014/main" id="{809411D2-237D-42F3-9D84-B79DDA2E4730}"/>
              </a:ext>
            </a:extLst>
          </p:cNvPr>
          <p:cNvSpPr/>
          <p:nvPr/>
        </p:nvSpPr>
        <p:spPr>
          <a:xfrm>
            <a:off x="11474814" y="4570963"/>
            <a:ext cx="1284358" cy="1154910"/>
          </a:xfrm>
          <a:prstGeom prst="rect">
            <a:avLst/>
          </a:prstGeom>
          <a:solidFill>
            <a:srgbClr val="F39C1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2" name="Shape 6003">
            <a:extLst>
              <a:ext uri="{FF2B5EF4-FFF2-40B4-BE49-F238E27FC236}">
                <a16:creationId xmlns:a16="http://schemas.microsoft.com/office/drawing/2014/main" id="{F30D4DA4-B545-4DE3-A16E-B1B17877C9ED}"/>
              </a:ext>
            </a:extLst>
          </p:cNvPr>
          <p:cNvSpPr/>
          <p:nvPr/>
        </p:nvSpPr>
        <p:spPr>
          <a:xfrm>
            <a:off x="4211915" y="4573186"/>
            <a:ext cx="1284358" cy="1154910"/>
          </a:xfrm>
          <a:prstGeom prst="rect">
            <a:avLst/>
          </a:prstGeom>
          <a:solidFill>
            <a:srgbClr val="4B2C50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3" name="Shape 6013">
            <a:extLst>
              <a:ext uri="{FF2B5EF4-FFF2-40B4-BE49-F238E27FC236}">
                <a16:creationId xmlns:a16="http://schemas.microsoft.com/office/drawing/2014/main" id="{9CAF9877-2C86-4968-9459-3EE05B18947C}"/>
              </a:ext>
            </a:extLst>
          </p:cNvPr>
          <p:cNvSpPr/>
          <p:nvPr/>
        </p:nvSpPr>
        <p:spPr>
          <a:xfrm>
            <a:off x="7834034" y="7931939"/>
            <a:ext cx="1284358" cy="1154910"/>
          </a:xfrm>
          <a:prstGeom prst="rect">
            <a:avLst/>
          </a:prstGeom>
          <a:solidFill>
            <a:srgbClr val="C0392B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5" name="Shape 5968">
            <a:extLst>
              <a:ext uri="{FF2B5EF4-FFF2-40B4-BE49-F238E27FC236}">
                <a16:creationId xmlns:a16="http://schemas.microsoft.com/office/drawing/2014/main" id="{9FEC8A32-CFBB-45EA-85E5-74E061052416}"/>
              </a:ext>
            </a:extLst>
          </p:cNvPr>
          <p:cNvSpPr/>
          <p:nvPr/>
        </p:nvSpPr>
        <p:spPr>
          <a:xfrm flipH="1" flipV="1">
            <a:off x="4817275" y="5721003"/>
            <a:ext cx="0" cy="792000"/>
          </a:xfrm>
          <a:prstGeom prst="line">
            <a:avLst/>
          </a:prstGeom>
          <a:ln w="6350">
            <a:solidFill>
              <a:srgbClr val="A6A6A6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3429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400" dirty="0">
              <a:latin typeface="+mj-lt"/>
            </a:endParaRPr>
          </a:p>
        </p:txBody>
      </p:sp>
      <p:sp>
        <p:nvSpPr>
          <p:cNvPr id="216" name="Shape 5969">
            <a:extLst>
              <a:ext uri="{FF2B5EF4-FFF2-40B4-BE49-F238E27FC236}">
                <a16:creationId xmlns:a16="http://schemas.microsoft.com/office/drawing/2014/main" id="{8422BE11-41B7-47A1-9F27-219484B775C3}"/>
              </a:ext>
            </a:extLst>
          </p:cNvPr>
          <p:cNvSpPr/>
          <p:nvPr/>
        </p:nvSpPr>
        <p:spPr>
          <a:xfrm>
            <a:off x="8474844" y="7041027"/>
            <a:ext cx="0" cy="792000"/>
          </a:xfrm>
          <a:prstGeom prst="line">
            <a:avLst/>
          </a:prstGeom>
          <a:ln w="6350">
            <a:solidFill>
              <a:srgbClr val="A6A6A6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3429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400">
              <a:latin typeface="+mj-lt"/>
            </a:endParaRPr>
          </a:p>
        </p:txBody>
      </p:sp>
      <p:sp>
        <p:nvSpPr>
          <p:cNvPr id="217" name="Shape 5968">
            <a:extLst>
              <a:ext uri="{FF2B5EF4-FFF2-40B4-BE49-F238E27FC236}">
                <a16:creationId xmlns:a16="http://schemas.microsoft.com/office/drawing/2014/main" id="{E5F87BD3-030D-47FE-BFF8-48F84F4AA7C0}"/>
              </a:ext>
            </a:extLst>
          </p:cNvPr>
          <p:cNvSpPr/>
          <p:nvPr/>
        </p:nvSpPr>
        <p:spPr>
          <a:xfrm flipH="1" flipV="1">
            <a:off x="12110942" y="5719725"/>
            <a:ext cx="0" cy="792000"/>
          </a:xfrm>
          <a:prstGeom prst="line">
            <a:avLst/>
          </a:prstGeom>
          <a:ln w="6350">
            <a:solidFill>
              <a:srgbClr val="A6A6A6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3429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400" dirty="0">
              <a:latin typeface="+mj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CBDEFBF-289D-46F9-B2B0-D7DEC7F6A031}"/>
              </a:ext>
            </a:extLst>
          </p:cNvPr>
          <p:cNvSpPr/>
          <p:nvPr/>
        </p:nvSpPr>
        <p:spPr>
          <a:xfrm>
            <a:off x="3001244" y="7620121"/>
            <a:ext cx="3625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dirty="0">
                <a:latin typeface="+mj-lt"/>
                <a:ea typeface="Calibri" panose="020F0502020204030204" pitchFamily="34" charset="0"/>
              </a:rPr>
              <a:t>INEVAL 2016-2019</a:t>
            </a:r>
            <a:endParaRPr lang="es-EC" sz="3600" dirty="0"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F691F8F-4AD5-4A6C-A288-9A80F9261804}"/>
              </a:ext>
            </a:extLst>
          </p:cNvPr>
          <p:cNvSpPr/>
          <p:nvPr/>
        </p:nvSpPr>
        <p:spPr>
          <a:xfrm>
            <a:off x="7460196" y="5579035"/>
            <a:ext cx="2037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dirty="0">
                <a:latin typeface="+mj-lt"/>
                <a:ea typeface="Calibri" panose="020F0502020204030204" pitchFamily="34" charset="0"/>
              </a:rPr>
              <a:t>PISA 2017</a:t>
            </a:r>
            <a:endParaRPr lang="es-EC" sz="3600" dirty="0"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9CA0F39-994C-44C4-BC77-249DAC5B09EC}"/>
              </a:ext>
            </a:extLst>
          </p:cNvPr>
          <p:cNvSpPr/>
          <p:nvPr/>
        </p:nvSpPr>
        <p:spPr>
          <a:xfrm>
            <a:off x="10932277" y="7531804"/>
            <a:ext cx="2387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dirty="0">
                <a:latin typeface="+mj-lt"/>
                <a:ea typeface="Calibri" panose="020F0502020204030204" pitchFamily="34" charset="0"/>
              </a:rPr>
              <a:t>TERCE 2015</a:t>
            </a:r>
            <a:endParaRPr lang="es-EC" sz="3600" dirty="0">
              <a:latin typeface="+mj-lt"/>
            </a:endParaRPr>
          </a:p>
        </p:txBody>
      </p:sp>
      <p:pic>
        <p:nvPicPr>
          <p:cNvPr id="218" name="Imagen 217">
            <a:extLst>
              <a:ext uri="{FF2B5EF4-FFF2-40B4-BE49-F238E27FC236}">
                <a16:creationId xmlns:a16="http://schemas.microsoft.com/office/drawing/2014/main" id="{F5E12585-40C6-498E-B601-837EE00B5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8949" y="2348550"/>
            <a:ext cx="8280769" cy="8855652"/>
          </a:xfrm>
          <a:prstGeom prst="rect">
            <a:avLst/>
          </a:prstGeom>
        </p:spPr>
      </p:pic>
      <p:pic>
        <p:nvPicPr>
          <p:cNvPr id="219" name="Imagen 218">
            <a:extLst>
              <a:ext uri="{FF2B5EF4-FFF2-40B4-BE49-F238E27FC236}">
                <a16:creationId xmlns:a16="http://schemas.microsoft.com/office/drawing/2014/main" id="{50880871-0E81-4BE7-B8DA-7FF26A65E4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323" y="4605125"/>
            <a:ext cx="972000" cy="972000"/>
          </a:xfrm>
          <a:prstGeom prst="rect">
            <a:avLst/>
          </a:prstGeom>
        </p:spPr>
      </p:pic>
      <p:pic>
        <p:nvPicPr>
          <p:cNvPr id="220" name="Imagen 219">
            <a:extLst>
              <a:ext uri="{FF2B5EF4-FFF2-40B4-BE49-F238E27FC236}">
                <a16:creationId xmlns:a16="http://schemas.microsoft.com/office/drawing/2014/main" id="{71434D2F-96E1-4608-969D-230A1F256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74" y="8033324"/>
            <a:ext cx="987660" cy="972000"/>
          </a:xfrm>
          <a:prstGeom prst="rect">
            <a:avLst/>
          </a:prstGeom>
        </p:spPr>
      </p:pic>
      <p:pic>
        <p:nvPicPr>
          <p:cNvPr id="221" name="Picture 4" descr="https://d30y9cdsu7xlg0.cloudfront.net/png/922378-200.png">
            <a:extLst>
              <a:ext uri="{FF2B5EF4-FFF2-40B4-BE49-F238E27FC236}">
                <a16:creationId xmlns:a16="http://schemas.microsoft.com/office/drawing/2014/main" id="{C88FB1FD-470E-4694-8114-A2DC359C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74" y="4673307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4" name="Conector recto 223">
            <a:extLst>
              <a:ext uri="{FF2B5EF4-FFF2-40B4-BE49-F238E27FC236}">
                <a16:creationId xmlns:a16="http://schemas.microsoft.com/office/drawing/2014/main" id="{86550F7E-3253-4850-A07A-B8DB113082E3}"/>
              </a:ext>
            </a:extLst>
          </p:cNvPr>
          <p:cNvCxnSpPr/>
          <p:nvPr/>
        </p:nvCxnSpPr>
        <p:spPr>
          <a:xfrm>
            <a:off x="19389012" y="4049486"/>
            <a:ext cx="1764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ector recto 224">
            <a:extLst>
              <a:ext uri="{FF2B5EF4-FFF2-40B4-BE49-F238E27FC236}">
                <a16:creationId xmlns:a16="http://schemas.microsoft.com/office/drawing/2014/main" id="{3AA4DFBA-208E-4A34-ACCF-C3183AB9129C}"/>
              </a:ext>
            </a:extLst>
          </p:cNvPr>
          <p:cNvCxnSpPr/>
          <p:nvPr/>
        </p:nvCxnSpPr>
        <p:spPr>
          <a:xfrm>
            <a:off x="19389012" y="6511725"/>
            <a:ext cx="1764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ector recto 225">
            <a:extLst>
              <a:ext uri="{FF2B5EF4-FFF2-40B4-BE49-F238E27FC236}">
                <a16:creationId xmlns:a16="http://schemas.microsoft.com/office/drawing/2014/main" id="{3457B424-0655-4C01-AD30-67DF3D68F819}"/>
              </a:ext>
            </a:extLst>
          </p:cNvPr>
          <p:cNvCxnSpPr/>
          <p:nvPr/>
        </p:nvCxnSpPr>
        <p:spPr>
          <a:xfrm>
            <a:off x="19389012" y="7758383"/>
            <a:ext cx="1764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ector recto 226">
            <a:extLst>
              <a:ext uri="{FF2B5EF4-FFF2-40B4-BE49-F238E27FC236}">
                <a16:creationId xmlns:a16="http://schemas.microsoft.com/office/drawing/2014/main" id="{5E7A3234-08D8-404D-AB89-9CBAB09E629F}"/>
              </a:ext>
            </a:extLst>
          </p:cNvPr>
          <p:cNvCxnSpPr/>
          <p:nvPr/>
        </p:nvCxnSpPr>
        <p:spPr>
          <a:xfrm>
            <a:off x="19389012" y="8811209"/>
            <a:ext cx="1764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ector recto 227">
            <a:extLst>
              <a:ext uri="{FF2B5EF4-FFF2-40B4-BE49-F238E27FC236}">
                <a16:creationId xmlns:a16="http://schemas.microsoft.com/office/drawing/2014/main" id="{4F6FCCBC-B4F7-4C3C-9DB0-9BFBC5284A64}"/>
              </a:ext>
            </a:extLst>
          </p:cNvPr>
          <p:cNvCxnSpPr/>
          <p:nvPr/>
        </p:nvCxnSpPr>
        <p:spPr>
          <a:xfrm>
            <a:off x="19407673" y="9986865"/>
            <a:ext cx="1764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ector recto 229">
            <a:extLst>
              <a:ext uri="{FF2B5EF4-FFF2-40B4-BE49-F238E27FC236}">
                <a16:creationId xmlns:a16="http://schemas.microsoft.com/office/drawing/2014/main" id="{291B62FC-3576-40B8-9A59-B0FA9C2068B7}"/>
              </a:ext>
            </a:extLst>
          </p:cNvPr>
          <p:cNvCxnSpPr/>
          <p:nvPr/>
        </p:nvCxnSpPr>
        <p:spPr>
          <a:xfrm>
            <a:off x="17643673" y="5577125"/>
            <a:ext cx="1764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ector recto 230">
            <a:extLst>
              <a:ext uri="{FF2B5EF4-FFF2-40B4-BE49-F238E27FC236}">
                <a16:creationId xmlns:a16="http://schemas.microsoft.com/office/drawing/2014/main" id="{953B5907-6BBB-4A8F-8534-95B3DF1DF7BE}"/>
              </a:ext>
            </a:extLst>
          </p:cNvPr>
          <p:cNvCxnSpPr/>
          <p:nvPr/>
        </p:nvCxnSpPr>
        <p:spPr>
          <a:xfrm>
            <a:off x="17643673" y="10997681"/>
            <a:ext cx="1764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77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>
            <a:extLst>
              <a:ext uri="{FF2B5EF4-FFF2-40B4-BE49-F238E27FC236}">
                <a16:creationId xmlns:a16="http://schemas.microsoft.com/office/drawing/2014/main" id="{7B4739FB-1D8D-45ED-BDF2-5BC6217BF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118" y="2486426"/>
            <a:ext cx="17159075" cy="9116431"/>
          </a:xfrm>
          <a:prstGeom prst="rect">
            <a:avLst/>
          </a:prstGeom>
        </p:spPr>
      </p:pic>
      <p:sp>
        <p:nvSpPr>
          <p:cNvPr id="55" name="Título 1">
            <a:extLst>
              <a:ext uri="{FF2B5EF4-FFF2-40B4-BE49-F238E27FC236}">
                <a16:creationId xmlns:a16="http://schemas.microsoft.com/office/drawing/2014/main" id="{55E7A758-6213-40E3-91AC-EECF4CFF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123" y="843278"/>
            <a:ext cx="21020246" cy="1008608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chemeClr val="bg1">
                    <a:lumMod val="50000"/>
                  </a:schemeClr>
                </a:solidFill>
              </a:rPr>
              <a:t>Visión Estratégica de Formación y Desarrollo Profesional Docente</a:t>
            </a:r>
            <a:endParaRPr lang="es-EC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1069DCAC-C909-4D33-AC3B-D793D817A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2" y="1104535"/>
            <a:ext cx="1008607" cy="1008607"/>
          </a:xfrm>
          <a:prstGeom prst="rect">
            <a:avLst/>
          </a:prstGeom>
        </p:spPr>
      </p:pic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F8CCD249-C853-4CA3-A6FD-72B2522DD973}"/>
              </a:ext>
            </a:extLst>
          </p:cNvPr>
          <p:cNvCxnSpPr/>
          <p:nvPr/>
        </p:nvCxnSpPr>
        <p:spPr>
          <a:xfrm>
            <a:off x="1918123" y="1833225"/>
            <a:ext cx="16272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35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BA3C8F-EC50-6746-B63C-19D8CD35A39A}"/>
              </a:ext>
            </a:extLst>
          </p:cNvPr>
          <p:cNvSpPr txBox="1"/>
          <p:nvPr/>
        </p:nvSpPr>
        <p:spPr>
          <a:xfrm>
            <a:off x="3264648" y="6819067"/>
            <a:ext cx="17842005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7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Los retos de la Formación y el Desarrollo Profesional en el sistema educativo </a:t>
            </a:r>
          </a:p>
        </p:txBody>
      </p:sp>
    </p:spTree>
    <p:extLst>
      <p:ext uri="{BB962C8B-B14F-4D97-AF65-F5344CB8AC3E}">
        <p14:creationId xmlns:p14="http://schemas.microsoft.com/office/powerpoint/2010/main" val="17095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>
            <a:extLst>
              <a:ext uri="{FF2B5EF4-FFF2-40B4-BE49-F238E27FC236}">
                <a16:creationId xmlns:a16="http://schemas.microsoft.com/office/drawing/2014/main" id="{7065C34D-303C-486B-AB32-0FCE88EB2BEB}"/>
              </a:ext>
            </a:extLst>
          </p:cNvPr>
          <p:cNvSpPr/>
          <p:nvPr/>
        </p:nvSpPr>
        <p:spPr>
          <a:xfrm>
            <a:off x="6817153" y="4229598"/>
            <a:ext cx="1728000" cy="172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62">
            <a:extLst>
              <a:ext uri="{FF2B5EF4-FFF2-40B4-BE49-F238E27FC236}">
                <a16:creationId xmlns:a16="http://schemas.microsoft.com/office/drawing/2014/main" id="{A6B42C23-3B6B-4049-ADDF-16AE9A76BD65}"/>
              </a:ext>
            </a:extLst>
          </p:cNvPr>
          <p:cNvSpPr txBox="1"/>
          <p:nvPr/>
        </p:nvSpPr>
        <p:spPr>
          <a:xfrm>
            <a:off x="5985154" y="6579511"/>
            <a:ext cx="3330710" cy="224676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2800" b="1" cap="all" dirty="0">
                <a:latin typeface="+mj-lt"/>
              </a:rPr>
              <a:t>Pertinencia de la formación y desarrollo profesional docente</a:t>
            </a:r>
            <a:endParaRPr lang="en-US" sz="2800" b="1" cap="all" dirty="0">
              <a:latin typeface="+mj-lt"/>
            </a:endParaRPr>
          </a:p>
        </p:txBody>
      </p:sp>
      <p:sp>
        <p:nvSpPr>
          <p:cNvPr id="24" name="Block Arc 11">
            <a:extLst>
              <a:ext uri="{FF2B5EF4-FFF2-40B4-BE49-F238E27FC236}">
                <a16:creationId xmlns:a16="http://schemas.microsoft.com/office/drawing/2014/main" id="{F653F13E-240E-4DF2-8DF2-EE5A1C8314EE}"/>
              </a:ext>
            </a:extLst>
          </p:cNvPr>
          <p:cNvSpPr/>
          <p:nvPr/>
        </p:nvSpPr>
        <p:spPr>
          <a:xfrm>
            <a:off x="6260453" y="3711453"/>
            <a:ext cx="2844000" cy="2844000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7AA1E59-2B6D-4292-BC8D-59A63533C57E}"/>
              </a:ext>
            </a:extLst>
          </p:cNvPr>
          <p:cNvSpPr/>
          <p:nvPr/>
        </p:nvSpPr>
        <p:spPr>
          <a:xfrm>
            <a:off x="7359951" y="3402020"/>
            <a:ext cx="576000" cy="5760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34" name="Oval 6">
            <a:extLst>
              <a:ext uri="{FF2B5EF4-FFF2-40B4-BE49-F238E27FC236}">
                <a16:creationId xmlns:a16="http://schemas.microsoft.com/office/drawing/2014/main" id="{77DA8387-3B7D-4FF8-BB1C-FB8CD16BEE4F}"/>
              </a:ext>
            </a:extLst>
          </p:cNvPr>
          <p:cNvSpPr/>
          <p:nvPr/>
        </p:nvSpPr>
        <p:spPr>
          <a:xfrm>
            <a:off x="11265286" y="4221853"/>
            <a:ext cx="1728000" cy="172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TextBox 62">
            <a:extLst>
              <a:ext uri="{FF2B5EF4-FFF2-40B4-BE49-F238E27FC236}">
                <a16:creationId xmlns:a16="http://schemas.microsoft.com/office/drawing/2014/main" id="{CD2221BD-98B4-465C-B324-D546C020B086}"/>
              </a:ext>
            </a:extLst>
          </p:cNvPr>
          <p:cNvSpPr txBox="1"/>
          <p:nvPr/>
        </p:nvSpPr>
        <p:spPr>
          <a:xfrm>
            <a:off x="10433287" y="6592108"/>
            <a:ext cx="3330710" cy="18158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2800" b="1" cap="all" dirty="0">
                <a:latin typeface="+mj-lt"/>
              </a:rPr>
              <a:t>itinerarios formativos articulados a los perfiles docentes</a:t>
            </a:r>
            <a:endParaRPr lang="en-US" sz="2800" b="1" cap="all" dirty="0">
              <a:latin typeface="+mj-lt"/>
            </a:endParaRPr>
          </a:p>
        </p:txBody>
      </p:sp>
      <p:sp>
        <p:nvSpPr>
          <p:cNvPr id="36" name="Block Arc 11">
            <a:extLst>
              <a:ext uri="{FF2B5EF4-FFF2-40B4-BE49-F238E27FC236}">
                <a16:creationId xmlns:a16="http://schemas.microsoft.com/office/drawing/2014/main" id="{A8CEA86C-230A-45BE-8B6F-56CE22DD12C4}"/>
              </a:ext>
            </a:extLst>
          </p:cNvPr>
          <p:cNvSpPr/>
          <p:nvPr/>
        </p:nvSpPr>
        <p:spPr>
          <a:xfrm>
            <a:off x="10708586" y="3703708"/>
            <a:ext cx="2844000" cy="2844000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7" name="Oval 28">
            <a:extLst>
              <a:ext uri="{FF2B5EF4-FFF2-40B4-BE49-F238E27FC236}">
                <a16:creationId xmlns:a16="http://schemas.microsoft.com/office/drawing/2014/main" id="{BB1637A6-A357-41EB-94FF-5290DBF875DE}"/>
              </a:ext>
            </a:extLst>
          </p:cNvPr>
          <p:cNvSpPr/>
          <p:nvPr/>
        </p:nvSpPr>
        <p:spPr>
          <a:xfrm>
            <a:off x="11845406" y="3394275"/>
            <a:ext cx="576000" cy="576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F9901B32-F710-43D9-8068-73BF79B3981A}"/>
              </a:ext>
            </a:extLst>
          </p:cNvPr>
          <p:cNvSpPr/>
          <p:nvPr/>
        </p:nvSpPr>
        <p:spPr>
          <a:xfrm>
            <a:off x="15255130" y="4232709"/>
            <a:ext cx="1728000" cy="172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TextBox 62">
            <a:extLst>
              <a:ext uri="{FF2B5EF4-FFF2-40B4-BE49-F238E27FC236}">
                <a16:creationId xmlns:a16="http://schemas.microsoft.com/office/drawing/2014/main" id="{4F83644B-BF8B-485A-A671-6CD251608847}"/>
              </a:ext>
            </a:extLst>
          </p:cNvPr>
          <p:cNvSpPr txBox="1"/>
          <p:nvPr/>
        </p:nvSpPr>
        <p:spPr>
          <a:xfrm>
            <a:off x="14529239" y="6588438"/>
            <a:ext cx="3330710" cy="224676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2800" b="1" cap="all" dirty="0">
                <a:latin typeface="+mj-lt"/>
              </a:rPr>
              <a:t>concepción de la formación y el desarrollo profesional docente</a:t>
            </a:r>
            <a:endParaRPr lang="en-US" sz="2800" b="1" cap="all" dirty="0">
              <a:latin typeface="+mj-lt"/>
            </a:endParaRPr>
          </a:p>
        </p:txBody>
      </p:sp>
      <p:sp>
        <p:nvSpPr>
          <p:cNvPr id="40" name="Block Arc 11">
            <a:extLst>
              <a:ext uri="{FF2B5EF4-FFF2-40B4-BE49-F238E27FC236}">
                <a16:creationId xmlns:a16="http://schemas.microsoft.com/office/drawing/2014/main" id="{0B80D092-C9DF-4D8C-89CF-2760C498B454}"/>
              </a:ext>
            </a:extLst>
          </p:cNvPr>
          <p:cNvSpPr/>
          <p:nvPr/>
        </p:nvSpPr>
        <p:spPr>
          <a:xfrm>
            <a:off x="14698430" y="3714564"/>
            <a:ext cx="2844000" cy="2844000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1" name="Oval 28">
            <a:extLst>
              <a:ext uri="{FF2B5EF4-FFF2-40B4-BE49-F238E27FC236}">
                <a16:creationId xmlns:a16="http://schemas.microsoft.com/office/drawing/2014/main" id="{D3DA79A4-6626-4198-A66E-CD4278558F2C}"/>
              </a:ext>
            </a:extLst>
          </p:cNvPr>
          <p:cNvSpPr/>
          <p:nvPr/>
        </p:nvSpPr>
        <p:spPr>
          <a:xfrm>
            <a:off x="15823865" y="3468646"/>
            <a:ext cx="576000" cy="57600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DF035BE3-7C60-42DD-9050-A690FE44B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809" y="4432582"/>
            <a:ext cx="1180862" cy="1180862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5D7E1B88-12FA-4839-8959-B59A56866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624" y="4487151"/>
            <a:ext cx="1180800" cy="118080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202A8054-508C-490F-84B2-6ADBECE23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092" y="4442515"/>
            <a:ext cx="1180800" cy="1180800"/>
          </a:xfrm>
          <a:prstGeom prst="rect">
            <a:avLst/>
          </a:prstGeom>
        </p:spPr>
      </p:pic>
      <p:sp>
        <p:nvSpPr>
          <p:cNvPr id="49" name="Título 1">
            <a:extLst>
              <a:ext uri="{FF2B5EF4-FFF2-40B4-BE49-F238E27FC236}">
                <a16:creationId xmlns:a16="http://schemas.microsoft.com/office/drawing/2014/main" id="{96DFFFAE-0BEB-4208-B959-4C6092A90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123" y="843278"/>
            <a:ext cx="21020246" cy="1008608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chemeClr val="bg1">
                    <a:lumMod val="50000"/>
                  </a:schemeClr>
                </a:solidFill>
              </a:rPr>
              <a:t>Los retos de la Formación y el Desarrollo Profesional Docente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CADF65C0-A816-4299-92C2-19AC0FA245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2" y="1104535"/>
            <a:ext cx="1008607" cy="1008607"/>
          </a:xfrm>
          <a:prstGeom prst="rect">
            <a:avLst/>
          </a:prstGeom>
        </p:spPr>
      </p:pic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B681D9E6-6841-4F3A-8976-E191C450EE19}"/>
              </a:ext>
            </a:extLst>
          </p:cNvPr>
          <p:cNvCxnSpPr/>
          <p:nvPr/>
        </p:nvCxnSpPr>
        <p:spPr>
          <a:xfrm>
            <a:off x="1918123" y="1833225"/>
            <a:ext cx="16272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Conector: angular 52">
            <a:extLst>
              <a:ext uri="{FF2B5EF4-FFF2-40B4-BE49-F238E27FC236}">
                <a16:creationId xmlns:a16="http://schemas.microsoft.com/office/drawing/2014/main" id="{C830D7E7-E4A6-4DB0-9446-5C525103C290}"/>
              </a:ext>
            </a:extLst>
          </p:cNvPr>
          <p:cNvCxnSpPr/>
          <p:nvPr/>
        </p:nvCxnSpPr>
        <p:spPr>
          <a:xfrm>
            <a:off x="4833256" y="9834465"/>
            <a:ext cx="5040000" cy="783772"/>
          </a:xfrm>
          <a:prstGeom prst="bentConnector3">
            <a:avLst>
              <a:gd name="adj1" fmla="val -1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: angular 54">
            <a:extLst>
              <a:ext uri="{FF2B5EF4-FFF2-40B4-BE49-F238E27FC236}">
                <a16:creationId xmlns:a16="http://schemas.microsoft.com/office/drawing/2014/main" id="{718A4497-D9E7-48DE-8DC9-24DF204339C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008059" y="9833436"/>
            <a:ext cx="5040000" cy="784800"/>
          </a:xfrm>
          <a:prstGeom prst="bentConnector3">
            <a:avLst>
              <a:gd name="adj1" fmla="val -35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BE46BB77-F366-459D-A730-DCE8C6715443}"/>
              </a:ext>
            </a:extLst>
          </p:cNvPr>
          <p:cNvSpPr txBox="1"/>
          <p:nvPr/>
        </p:nvSpPr>
        <p:spPr>
          <a:xfrm>
            <a:off x="9919917" y="10247081"/>
            <a:ext cx="4050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+mj-lt"/>
              </a:rPr>
              <a:t>MEJORA CONTINUA DE LA CALIDAD DE LA EDUCACIÓN</a:t>
            </a:r>
            <a:endParaRPr lang="es-EC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861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DBA9047-7871-4680-A31D-F87245F42296}"/>
              </a:ext>
            </a:extLst>
          </p:cNvPr>
          <p:cNvSpPr/>
          <p:nvPr/>
        </p:nvSpPr>
        <p:spPr>
          <a:xfrm>
            <a:off x="1363697" y="5018870"/>
            <a:ext cx="12109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b="1" i="1" dirty="0">
                <a:latin typeface="+mj-lt"/>
                <a:ea typeface="Calibri" panose="020F0502020204030204" pitchFamily="34" charset="0"/>
              </a:rPr>
              <a:t>¡Formamos para transformar y transformamos para mejorar!</a:t>
            </a:r>
            <a:endParaRPr lang="es-EC" sz="4800" b="1" i="1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A548BF-1F50-44C4-A6A2-E500BCBEE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302" y="597159"/>
            <a:ext cx="8515824" cy="105054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90741A-D582-488F-B29D-81E9E67F8A45}"/>
              </a:ext>
            </a:extLst>
          </p:cNvPr>
          <p:cNvSpPr txBox="1"/>
          <p:nvPr/>
        </p:nvSpPr>
        <p:spPr>
          <a:xfrm>
            <a:off x="9570720" y="8388251"/>
            <a:ext cx="373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+mj-lt"/>
              </a:rPr>
              <a:t>Lizeth Cueva M.</a:t>
            </a:r>
            <a:endParaRPr lang="es-EC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568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243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139</Words>
  <Application>Microsoft Office PowerPoint</Application>
  <PresentationFormat>Personalizado</PresentationFormat>
  <Paragraphs>21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IDEAS CLAVES:</vt:lpstr>
      <vt:lpstr>Presentación de PowerPoint</vt:lpstr>
      <vt:lpstr>Visión Estratégica de Formación y Desarrollo Profesional Docente</vt:lpstr>
      <vt:lpstr>Visión Estratégica de Formación y Desarrollo Profesional Docente</vt:lpstr>
      <vt:lpstr>Presentación de PowerPoint</vt:lpstr>
      <vt:lpstr>Los retos de la Formación y el Desarrollo Profesional Docente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Lizeth Carolina Cueva Montaluisa</cp:lastModifiedBy>
  <cp:revision>32</cp:revision>
  <dcterms:created xsi:type="dcterms:W3CDTF">2019-12-16T22:06:16Z</dcterms:created>
  <dcterms:modified xsi:type="dcterms:W3CDTF">2020-11-06T13:58:08Z</dcterms:modified>
</cp:coreProperties>
</file>